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6" r:id="rId4"/>
    <p:sldId id="269" r:id="rId5"/>
    <p:sldId id="274" r:id="rId6"/>
    <p:sldId id="275" r:id="rId7"/>
    <p:sldId id="276" r:id="rId8"/>
    <p:sldId id="270" r:id="rId9"/>
    <p:sldId id="267" r:id="rId10"/>
    <p:sldId id="273" r:id="rId11"/>
    <p:sldId id="268" r:id="rId12"/>
    <p:sldId id="27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eney" initials="S" lastIdx="1" clrIdx="0">
    <p:extLst>
      <p:ext uri="{19B8F6BF-5375-455C-9EA6-DF929625EA0E}">
        <p15:presenceInfo xmlns:p15="http://schemas.microsoft.com/office/powerpoint/2012/main" userId="Sween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78140" autoAdjust="0"/>
  </p:normalViewPr>
  <p:slideViewPr>
    <p:cSldViewPr snapToGrid="0">
      <p:cViewPr varScale="1">
        <p:scale>
          <a:sx n="90" d="100"/>
          <a:sy n="90" d="100"/>
        </p:scale>
        <p:origin x="11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Total Power Ups Bought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Sheet1!$G$2:$G$11</c:f>
              <c:numCache>
                <c:formatCode>General</c:formatCode>
                <c:ptCount val="10"/>
                <c:pt idx="0">
                  <c:v>20</c:v>
                </c:pt>
                <c:pt idx="1">
                  <c:v>1</c:v>
                </c:pt>
                <c:pt idx="2">
                  <c:v>5</c:v>
                </c:pt>
                <c:pt idx="3">
                  <c:v>20</c:v>
                </c:pt>
                <c:pt idx="4">
                  <c:v>3</c:v>
                </c:pt>
                <c:pt idx="5">
                  <c:v>7</c:v>
                </c:pt>
                <c:pt idx="6">
                  <c:v>10</c:v>
                </c:pt>
                <c:pt idx="7">
                  <c:v>17</c:v>
                </c:pt>
                <c:pt idx="8">
                  <c:v>1</c:v>
                </c:pt>
                <c:pt idx="9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F0-4E48-AEC0-C5889B703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90576"/>
        <c:axId val="-262386768"/>
      </c:barChart>
      <c:catAx>
        <c:axId val="-2623905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6768"/>
        <c:crosses val="autoZero"/>
        <c:auto val="1"/>
        <c:lblAlgn val="ctr"/>
        <c:lblOffset val="100"/>
        <c:noMultiLvlLbl val="0"/>
      </c:catAx>
      <c:valAx>
        <c:axId val="-26238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0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Power Ups Bought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Scrambles Bought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Sheet1!$D$2:$D$11</c:f>
              <c:numCache>
                <c:formatCode>General</c:formatCode>
                <c:ptCount val="10"/>
                <c:pt idx="0">
                  <c:v>7</c:v>
                </c:pt>
                <c:pt idx="1">
                  <c:v>1</c:v>
                </c:pt>
                <c:pt idx="2">
                  <c:v>3</c:v>
                </c:pt>
                <c:pt idx="3">
                  <c:v>12</c:v>
                </c:pt>
                <c:pt idx="4">
                  <c:v>1</c:v>
                </c:pt>
                <c:pt idx="5">
                  <c:v>3</c:v>
                </c:pt>
                <c:pt idx="6">
                  <c:v>5</c:v>
                </c:pt>
                <c:pt idx="7">
                  <c:v>9</c:v>
                </c:pt>
                <c:pt idx="8">
                  <c:v>0</c:v>
                </c:pt>
                <c:pt idx="9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8-40EB-82E5-96A8DAA1D25D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Time Boost Bought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Sheet1!$E$2:$E$11</c:f>
              <c:numCache>
                <c:formatCode>General</c:formatCode>
                <c:ptCount val="10"/>
                <c:pt idx="0">
                  <c:v>9</c:v>
                </c:pt>
                <c:pt idx="1">
                  <c:v>0</c:v>
                </c:pt>
                <c:pt idx="2">
                  <c:v>1</c:v>
                </c:pt>
                <c:pt idx="3">
                  <c:v>6</c:v>
                </c:pt>
                <c:pt idx="4">
                  <c:v>1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0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8-40EB-82E5-96A8DAA1D25D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PowerUp Bought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Sheet1!$F$2:$F$11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1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8-40EB-82E5-96A8DAA1D2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83504"/>
        <c:axId val="-262397104"/>
      </c:barChart>
      <c:catAx>
        <c:axId val="-2623835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7104"/>
        <c:crosses val="autoZero"/>
        <c:auto val="1"/>
        <c:lblAlgn val="ctr"/>
        <c:lblOffset val="100"/>
        <c:noMultiLvlLbl val="0"/>
      </c:catAx>
      <c:valAx>
        <c:axId val="-26239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Highscore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75200</c:v>
                </c:pt>
                <c:pt idx="1">
                  <c:v>64100</c:v>
                </c:pt>
                <c:pt idx="2">
                  <c:v>73400</c:v>
                </c:pt>
                <c:pt idx="3">
                  <c:v>112500</c:v>
                </c:pt>
                <c:pt idx="4">
                  <c:v>68200</c:v>
                </c:pt>
                <c:pt idx="5">
                  <c:v>77900</c:v>
                </c:pt>
                <c:pt idx="6">
                  <c:v>81600</c:v>
                </c:pt>
                <c:pt idx="7">
                  <c:v>105200</c:v>
                </c:pt>
                <c:pt idx="8">
                  <c:v>30500</c:v>
                </c:pt>
                <c:pt idx="9">
                  <c:v>99100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36-4D28-B16A-4C096ADD7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2391664"/>
        <c:axId val="-262388944"/>
      </c:barChart>
      <c:catAx>
        <c:axId val="-2623916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8944"/>
        <c:crosses val="autoZero"/>
        <c:auto val="1"/>
        <c:lblAlgn val="ctr"/>
        <c:lblOffset val="100"/>
        <c:noMultiLvlLbl val="0"/>
      </c:catAx>
      <c:valAx>
        <c:axId val="-26238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1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Story Progress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Sheet1!$B$2:$B$11</c:f>
              <c:numCache>
                <c:formatCode>General</c:formatCode>
                <c:ptCount val="10"/>
                <c:pt idx="0">
                  <c:v>21</c:v>
                </c:pt>
                <c:pt idx="1">
                  <c:v>7</c:v>
                </c:pt>
                <c:pt idx="2">
                  <c:v>18</c:v>
                </c:pt>
                <c:pt idx="3">
                  <c:v>30</c:v>
                </c:pt>
                <c:pt idx="4">
                  <c:v>6</c:v>
                </c:pt>
                <c:pt idx="5">
                  <c:v>12</c:v>
                </c:pt>
                <c:pt idx="6">
                  <c:v>18</c:v>
                </c:pt>
                <c:pt idx="7">
                  <c:v>24</c:v>
                </c:pt>
                <c:pt idx="8">
                  <c:v>3</c:v>
                </c:pt>
                <c:pt idx="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C6-447C-AD8D-5B509AA613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62390032"/>
        <c:axId val="-262387856"/>
      </c:barChart>
      <c:catAx>
        <c:axId val="-2623900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87856"/>
        <c:crosses val="autoZero"/>
        <c:auto val="1"/>
        <c:lblAlgn val="ctr"/>
        <c:lblOffset val="100"/>
        <c:noMultiLvlLbl val="0"/>
      </c:catAx>
      <c:valAx>
        <c:axId val="-26238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239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2T12:58:01.55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5C2FC-7CB9-499A-AF41-09996E80717B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7EAB3-F463-4BFE-9987-EAB96AAC9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04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Michael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811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Jamie?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171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Michael</a:t>
            </a:r>
          </a:p>
          <a:p>
            <a:endParaRPr lang="en-GB" dirty="0" smtClean="0"/>
          </a:p>
          <a:p>
            <a:r>
              <a:rPr lang="en-GB" dirty="0" smtClean="0"/>
              <a:t>https</a:t>
            </a:r>
            <a:r>
              <a:rPr lang="en-GB" dirty="0" smtClean="0"/>
              <a:t>://www.choicestgames.com/2014/11/gems-of-war-review.html</a:t>
            </a:r>
          </a:p>
          <a:p>
            <a:endParaRPr lang="en-GB" dirty="0" smtClean="0"/>
          </a:p>
          <a:p>
            <a:r>
              <a:rPr lang="en-GB" dirty="0" smtClean="0"/>
              <a:t>https://androidcommunity.com/bejeweled-blitz-launches-for-android-20130503/</a:t>
            </a:r>
          </a:p>
          <a:p>
            <a:endParaRPr lang="en-GB" dirty="0" smtClean="0"/>
          </a:p>
          <a:p>
            <a:r>
              <a:rPr lang="en-GB" dirty="0" smtClean="0"/>
              <a:t>https://care.king.com/</a:t>
            </a:r>
            <a:r>
              <a:rPr lang="en-GB" dirty="0" err="1" smtClean="0"/>
              <a:t>en</a:t>
            </a:r>
            <a:r>
              <a:rPr lang="en-GB" dirty="0" smtClean="0"/>
              <a:t>/candy-crush-saga/all-hexagon-levels-on-candy-crush-saga-are-</a:t>
            </a:r>
            <a:r>
              <a:rPr lang="en-GB" dirty="0" err="1" smtClean="0"/>
              <a:t>removedhttps</a:t>
            </a:r>
            <a:r>
              <a:rPr lang="en-GB" dirty="0" smtClean="0"/>
              <a:t>://care.king.com/data/</a:t>
            </a:r>
            <a:r>
              <a:rPr lang="en-GB" dirty="0" err="1" smtClean="0"/>
              <a:t>king_qna_en</a:t>
            </a:r>
            <a:r>
              <a:rPr lang="en-GB" dirty="0" smtClean="0"/>
              <a:t>/media/forum/image/05/74/63/69712/4616/19daab74552b8e0f/</a:t>
            </a:r>
            <a:r>
              <a:rPr lang="en-GB" dirty="0" err="1" smtClean="0"/>
              <a:t>wherearehexagonlevel</a:t>
            </a:r>
            <a:r>
              <a:rPr lang="en-GB" dirty="0" smtClean="0"/>
              <a:t>..</a:t>
            </a:r>
            <a:r>
              <a:rPr lang="en-GB" dirty="0" err="1" smtClean="0"/>
              <a:t>png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81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Jamie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096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Jamie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Jamie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189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Jamie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79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Jamie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114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Michael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974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Michael</a:t>
            </a:r>
          </a:p>
          <a:p>
            <a:endParaRPr lang="en-GB" dirty="0" smtClean="0"/>
          </a:p>
          <a:p>
            <a:r>
              <a:rPr lang="en-GB" dirty="0" smtClean="0"/>
              <a:t>https</a:t>
            </a:r>
            <a:r>
              <a:rPr lang="en-GB" dirty="0" smtClean="0"/>
              <a:t>://moz.com/blog/app-store-optimization-checklist</a:t>
            </a:r>
          </a:p>
          <a:p>
            <a:endParaRPr lang="en-GB" dirty="0" smtClean="0"/>
          </a:p>
          <a:p>
            <a:r>
              <a:rPr lang="en-GB" dirty="0" smtClean="0"/>
              <a:t>https://neilpatel.com/blog/everything-need-know-app-store-optimization/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7EAB3-F463-4BFE-9987-EAB96AAC902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86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urcetreeapp.com/" TargetMode="External"/><Relationship Id="rId3" Type="http://schemas.openxmlformats.org/officeDocument/2006/relationships/hyperlink" Target="https://neilpatel.com/blog/everything-need-know-app-store-optimization/" TargetMode="External"/><Relationship Id="rId7" Type="http://schemas.openxmlformats.org/officeDocument/2006/relationships/hyperlink" Target="https://github.com/" TargetMode="External"/><Relationship Id="rId2" Type="http://schemas.openxmlformats.org/officeDocument/2006/relationships/hyperlink" Target="https://moz.com/blog/app-store-optimization-checkli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stagram-brand.com/wp-content/uploads/2016/11/app-icon2.png" TargetMode="External"/><Relationship Id="rId11" Type="http://schemas.openxmlformats.org/officeDocument/2006/relationships/hyperlink" Target="https://care.king.com/en/candy-crush-saga/all-hexagon-levels-on-candy-crush-saga-are-removedhttps:/care.king.com/data/king_qna_en/media/forum/image/05/74/63/69712/4616/19daab74552b8e0f/wherearehexagonlevel..png" TargetMode="External"/><Relationship Id="rId5" Type="http://schemas.openxmlformats.org/officeDocument/2006/relationships/hyperlink" Target="https://upload.wikimedia.org/wikipedia/commons/f/fb/Facebook_icon_2013.svg" TargetMode="External"/><Relationship Id="rId10" Type="http://schemas.openxmlformats.org/officeDocument/2006/relationships/hyperlink" Target="https://androidcommunity.com/bejeweled-blitz-launches-for-android-20130503/" TargetMode="External"/><Relationship Id="rId4" Type="http://schemas.openxmlformats.org/officeDocument/2006/relationships/hyperlink" Target="https://png.icons8.com/color/1600/twitter-squared.png" TargetMode="External"/><Relationship Id="rId9" Type="http://schemas.openxmlformats.org/officeDocument/2006/relationships/hyperlink" Target="https://www.choicestgames.com/2014/11/gems-of-war-review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24" Type="http://schemas.openxmlformats.org/officeDocument/2006/relationships/image" Target="../media/image31.jpe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633153"/>
            <a:ext cx="8825658" cy="3329581"/>
          </a:xfrm>
        </p:spPr>
        <p:txBody>
          <a:bodyPr/>
          <a:lstStyle/>
          <a:p>
            <a:r>
              <a:rPr lang="en-GB" dirty="0"/>
              <a:t>Element Fusion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079111"/>
            <a:ext cx="8825658" cy="86142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By Pixel Code</a:t>
            </a:r>
          </a:p>
          <a:p>
            <a:r>
              <a:rPr lang="en-GB" dirty="0"/>
              <a:t>Jamie </a:t>
            </a:r>
            <a:r>
              <a:rPr lang="en-GB" dirty="0" err="1"/>
              <a:t>Collinge</a:t>
            </a:r>
            <a:r>
              <a:rPr lang="en-GB" dirty="0"/>
              <a:t> – Artist</a:t>
            </a:r>
          </a:p>
          <a:p>
            <a:r>
              <a:rPr lang="en-GB" dirty="0"/>
              <a:t>Michael Sweeney - Programmer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Marketing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en-GB" dirty="0" smtClean="0"/>
              <a:t>Android Store</a:t>
            </a:r>
          </a:p>
          <a:p>
            <a:r>
              <a:rPr lang="en-GB" dirty="0" smtClean="0"/>
              <a:t>iPhone Store</a:t>
            </a:r>
          </a:p>
          <a:p>
            <a:r>
              <a:rPr lang="en-GB" dirty="0" smtClean="0"/>
              <a:t>Announcement on social media</a:t>
            </a:r>
          </a:p>
          <a:p>
            <a:r>
              <a:rPr lang="en-GB" dirty="0" smtClean="0"/>
              <a:t>App Store Optimisation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021" y="3624150"/>
            <a:ext cx="4407341" cy="3035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624150"/>
            <a:ext cx="2354232" cy="3035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5" t="4849" r="3811" b="32606"/>
          <a:stretch/>
        </p:blipFill>
        <p:spPr>
          <a:xfrm>
            <a:off x="9848445" y="1248176"/>
            <a:ext cx="2084727" cy="5405624"/>
          </a:xfrm>
          <a:prstGeom prst="rect">
            <a:avLst/>
          </a:prstGeom>
        </p:spPr>
      </p:pic>
      <p:pic>
        <p:nvPicPr>
          <p:cNvPr id="1028" name="Picture 4" descr="https://cdn.discordapp.com/attachments/410866000519757824/470979751343947790/Screenshot_2018-07-23-16-45-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40" y="2953689"/>
            <a:ext cx="2084727" cy="37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0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Social Media</a:t>
            </a:r>
            <a:endParaRPr lang="en-GB" dirty="0"/>
          </a:p>
        </p:txBody>
      </p:sp>
      <p:pic>
        <p:nvPicPr>
          <p:cNvPr id="3074" name="Picture 2" descr="https://media.discordapp.net/attachments/410866000519757824/470920424931459072/image.png?width=318&amp;height=56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"/>
          <a:stretch/>
        </p:blipFill>
        <p:spPr bwMode="auto">
          <a:xfrm>
            <a:off x="1129688" y="1598270"/>
            <a:ext cx="2250441" cy="387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edia.discordapp.net/attachments/410866000519757824/470923063513448448/image.png?width=318&amp;height=56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"/>
          <a:stretch/>
        </p:blipFill>
        <p:spPr bwMode="auto">
          <a:xfrm>
            <a:off x="3646121" y="1598270"/>
            <a:ext cx="2250441" cy="38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edia.discordapp.net/attachments/410866000519757824/470923503051210752/image.png?width=318&amp;height=56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" b="-1"/>
          <a:stretch/>
        </p:blipFill>
        <p:spPr bwMode="auto">
          <a:xfrm>
            <a:off x="6162554" y="1580686"/>
            <a:ext cx="2250441" cy="38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media.discordapp.net/attachments/410866000519757824/470925937882431498/image.png?width=318&amp;height=56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/>
          <a:stretch/>
        </p:blipFill>
        <p:spPr bwMode="auto">
          <a:xfrm>
            <a:off x="8678987" y="1580685"/>
            <a:ext cx="2255624" cy="38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png.icons8.com/color/1600/twitter-squar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75" y="5471672"/>
            <a:ext cx="987731" cy="9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le:Facebook icon 2013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810" y="5582548"/>
            <a:ext cx="765978" cy="7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instagram-brand.com/wp-content/uploads/2016/11/app-icon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19" y="5582548"/>
            <a:ext cx="765978" cy="7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84" y="5582904"/>
            <a:ext cx="765622" cy="7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9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6400" dirty="0" smtClean="0">
                <a:hlinkClick r:id="rId2"/>
              </a:rPr>
              <a:t>https</a:t>
            </a:r>
            <a:r>
              <a:rPr lang="en-GB" sz="6400" dirty="0">
                <a:hlinkClick r:id="rId2"/>
              </a:rPr>
              <a:t>://</a:t>
            </a:r>
            <a:r>
              <a:rPr lang="en-GB" sz="6400" dirty="0" smtClean="0">
                <a:hlinkClick r:id="rId2"/>
              </a:rPr>
              <a:t>moz.com/blog/app-store-optimization-checklist</a:t>
            </a:r>
            <a:endParaRPr lang="en-GB" sz="6400" dirty="0" smtClean="0"/>
          </a:p>
          <a:p>
            <a:r>
              <a:rPr lang="en-GB" sz="6400" dirty="0" smtClean="0">
                <a:hlinkClick r:id="rId3"/>
              </a:rPr>
              <a:t>https</a:t>
            </a:r>
            <a:r>
              <a:rPr lang="en-GB" sz="6400" dirty="0">
                <a:hlinkClick r:id="rId3"/>
              </a:rPr>
              <a:t>://neilpatel.com/blog/everything-need-know-app-store-optimization</a:t>
            </a:r>
            <a:r>
              <a:rPr lang="en-GB" sz="6400" dirty="0" smtClean="0">
                <a:hlinkClick r:id="rId3"/>
              </a:rPr>
              <a:t>/</a:t>
            </a:r>
            <a:endParaRPr lang="en-GB" sz="6400" dirty="0" smtClean="0"/>
          </a:p>
          <a:p>
            <a:r>
              <a:rPr lang="en-GB" sz="6400" dirty="0" smtClean="0">
                <a:hlinkClick r:id="rId4"/>
              </a:rPr>
              <a:t>https</a:t>
            </a:r>
            <a:r>
              <a:rPr lang="en-GB" sz="6400" dirty="0">
                <a:hlinkClick r:id="rId4"/>
              </a:rPr>
              <a:t>://</a:t>
            </a:r>
            <a:r>
              <a:rPr lang="en-GB" sz="6400" dirty="0" smtClean="0">
                <a:hlinkClick r:id="rId4"/>
              </a:rPr>
              <a:t>png.icons8.com/color/1600/twitter-squared.png</a:t>
            </a:r>
            <a:endParaRPr lang="en-GB" sz="6400" dirty="0" smtClean="0"/>
          </a:p>
          <a:p>
            <a:r>
              <a:rPr lang="en-GB" sz="6400" dirty="0" smtClean="0">
                <a:hlinkClick r:id="rId5"/>
              </a:rPr>
              <a:t>https</a:t>
            </a:r>
            <a:r>
              <a:rPr lang="en-GB" sz="6400" dirty="0">
                <a:hlinkClick r:id="rId5"/>
              </a:rPr>
              <a:t>://</a:t>
            </a:r>
            <a:r>
              <a:rPr lang="en-GB" sz="6400" dirty="0" smtClean="0">
                <a:hlinkClick r:id="rId5"/>
              </a:rPr>
              <a:t>upload.wikimedia.org/wikipedia/commons/f/fb/Facebook_icon_2013.svg</a:t>
            </a:r>
            <a:endParaRPr lang="en-GB" sz="6400" dirty="0" smtClean="0"/>
          </a:p>
          <a:p>
            <a:r>
              <a:rPr lang="en-GB" sz="6400" dirty="0" smtClean="0">
                <a:hlinkClick r:id="rId6"/>
              </a:rPr>
              <a:t>https</a:t>
            </a:r>
            <a:r>
              <a:rPr lang="en-GB" sz="6400" dirty="0">
                <a:hlinkClick r:id="rId6"/>
              </a:rPr>
              <a:t>://</a:t>
            </a:r>
            <a:r>
              <a:rPr lang="en-GB" sz="6400" dirty="0" smtClean="0">
                <a:hlinkClick r:id="rId6"/>
              </a:rPr>
              <a:t>instagram-brand.com/wp-content/uploads/2016/11/app-icon2.png</a:t>
            </a:r>
            <a:endParaRPr lang="en-GB" sz="6400" dirty="0" smtClean="0"/>
          </a:p>
          <a:p>
            <a:r>
              <a:rPr lang="en-GB" sz="6400" dirty="0">
                <a:hlinkClick r:id="rId7"/>
              </a:rPr>
              <a:t>https://github.com</a:t>
            </a:r>
            <a:r>
              <a:rPr lang="en-GB" sz="6400" dirty="0" smtClean="0">
                <a:hlinkClick r:id="rId7"/>
              </a:rPr>
              <a:t>/</a:t>
            </a:r>
            <a:endParaRPr lang="en-GB" sz="6400" dirty="0" smtClean="0"/>
          </a:p>
          <a:p>
            <a:r>
              <a:rPr lang="en-GB" sz="6400" dirty="0">
                <a:hlinkClick r:id="rId8"/>
              </a:rPr>
              <a:t>https://www.sourcetreeapp.com</a:t>
            </a:r>
            <a:r>
              <a:rPr lang="en-GB" sz="6400" dirty="0" smtClean="0">
                <a:hlinkClick r:id="rId8"/>
              </a:rPr>
              <a:t>/</a:t>
            </a:r>
            <a:endParaRPr lang="en-GB" sz="6400" dirty="0" smtClean="0"/>
          </a:p>
          <a:p>
            <a:r>
              <a:rPr lang="en-GB" sz="6400" dirty="0">
                <a:hlinkClick r:id="rId9"/>
              </a:rPr>
              <a:t>https://</a:t>
            </a:r>
            <a:r>
              <a:rPr lang="en-GB" sz="6400" dirty="0" smtClean="0">
                <a:hlinkClick r:id="rId9"/>
              </a:rPr>
              <a:t>www.choicestgames.com/2014/11/gems-of-war-review.html</a:t>
            </a:r>
            <a:endParaRPr lang="en-GB" sz="6400" dirty="0" smtClean="0"/>
          </a:p>
          <a:p>
            <a:r>
              <a:rPr lang="en-GB" sz="6400" dirty="0" smtClean="0">
                <a:hlinkClick r:id="rId10"/>
              </a:rPr>
              <a:t>https</a:t>
            </a:r>
            <a:r>
              <a:rPr lang="en-GB" sz="6400" dirty="0">
                <a:hlinkClick r:id="rId10"/>
              </a:rPr>
              <a:t>://androidcommunity.com/bejeweled-blitz-launches-for-android-20130503</a:t>
            </a:r>
            <a:r>
              <a:rPr lang="en-GB" sz="6400" dirty="0" smtClean="0">
                <a:hlinkClick r:id="rId10"/>
              </a:rPr>
              <a:t>/</a:t>
            </a:r>
            <a:endParaRPr lang="en-GB" sz="6400" dirty="0" smtClean="0"/>
          </a:p>
          <a:p>
            <a:r>
              <a:rPr lang="en-GB" sz="6400" dirty="0" smtClean="0">
                <a:hlinkClick r:id="rId11"/>
              </a:rPr>
              <a:t>https</a:t>
            </a:r>
            <a:r>
              <a:rPr lang="en-GB" sz="6400" dirty="0">
                <a:hlinkClick r:id="rId11"/>
              </a:rPr>
              <a:t>://care.king.com/</a:t>
            </a:r>
            <a:r>
              <a:rPr lang="en-GB" sz="6400" dirty="0" err="1">
                <a:hlinkClick r:id="rId11"/>
              </a:rPr>
              <a:t>en</a:t>
            </a:r>
            <a:r>
              <a:rPr lang="en-GB" sz="6400" dirty="0">
                <a:hlinkClick r:id="rId11"/>
              </a:rPr>
              <a:t>/candy-crush-saga/all-hexagon-levels-on-candy-crush-saga-are-</a:t>
            </a:r>
            <a:r>
              <a:rPr lang="en-GB" sz="6400" dirty="0" err="1">
                <a:hlinkClick r:id="rId11"/>
              </a:rPr>
              <a:t>removedhttps</a:t>
            </a:r>
            <a:r>
              <a:rPr lang="en-GB" sz="6400" dirty="0">
                <a:hlinkClick r:id="rId11"/>
              </a:rPr>
              <a:t>://care.king.com/data/</a:t>
            </a:r>
            <a:r>
              <a:rPr lang="en-GB" sz="6400" dirty="0" err="1">
                <a:hlinkClick r:id="rId11"/>
              </a:rPr>
              <a:t>king_qna_en</a:t>
            </a:r>
            <a:r>
              <a:rPr lang="en-GB" sz="6400" dirty="0">
                <a:hlinkClick r:id="rId11"/>
              </a:rPr>
              <a:t>/media/forum/image/05/74/63/69712/4616/19daab74552b8e0f/</a:t>
            </a:r>
            <a:r>
              <a:rPr lang="en-GB" sz="6400" dirty="0" err="1">
                <a:hlinkClick r:id="rId11"/>
              </a:rPr>
              <a:t>wherearehexagonlevel</a:t>
            </a:r>
            <a:r>
              <a:rPr lang="en-GB" sz="6400" dirty="0">
                <a:hlinkClick r:id="rId11"/>
              </a:rPr>
              <a:t>..</a:t>
            </a:r>
            <a:r>
              <a:rPr lang="en-GB" sz="6400" dirty="0" err="1" smtClean="0">
                <a:hlinkClick r:id="rId11"/>
              </a:rPr>
              <a:t>png</a:t>
            </a:r>
            <a:endParaRPr lang="en-GB" sz="6400" dirty="0" smtClean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	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161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Project </a:t>
            </a:r>
            <a:r>
              <a:rPr lang="en-GB" dirty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Candy Crush-Style Match 3</a:t>
            </a:r>
          </a:p>
          <a:p>
            <a:r>
              <a:rPr lang="en-GB" dirty="0"/>
              <a:t>Elements Art Theme</a:t>
            </a:r>
          </a:p>
          <a:p>
            <a:r>
              <a:rPr lang="en-GB" dirty="0"/>
              <a:t>Android phone/tablet + (</a:t>
            </a:r>
            <a:r>
              <a:rPr lang="en-GB" dirty="0" smtClean="0"/>
              <a:t>iPhone)</a:t>
            </a:r>
            <a:endParaRPr lang="en-GB" dirty="0"/>
          </a:p>
          <a:p>
            <a:r>
              <a:rPr lang="en-GB" dirty="0"/>
              <a:t>Time/Blitz Mode + (Puzzle Mode)</a:t>
            </a:r>
          </a:p>
          <a:p>
            <a:r>
              <a:rPr lang="en-GB" dirty="0"/>
              <a:t>Power Ups Shop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Gems of War</a:t>
            </a:r>
          </a:p>
          <a:p>
            <a:r>
              <a:rPr lang="en-GB" dirty="0" smtClean="0"/>
              <a:t>Bejewelled Blitz</a:t>
            </a:r>
          </a:p>
          <a:p>
            <a:r>
              <a:rPr lang="en-GB" dirty="0" smtClean="0"/>
              <a:t>Candy Crush Saga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703" r="7605"/>
          <a:stretch/>
        </p:blipFill>
        <p:spPr>
          <a:xfrm>
            <a:off x="4794465" y="1245217"/>
            <a:ext cx="3438182" cy="228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65" y="3528745"/>
            <a:ext cx="3438182" cy="2935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312" y="3528745"/>
            <a:ext cx="3404098" cy="293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096" y="1254717"/>
            <a:ext cx="3536297" cy="52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 Development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694" y="1130001"/>
            <a:ext cx="1076163" cy="1076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52" y="1137821"/>
            <a:ext cx="1076163" cy="1076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10" y="1135216"/>
            <a:ext cx="1076163" cy="1076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027" y="1130001"/>
            <a:ext cx="1076163" cy="1076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021" y="1130001"/>
            <a:ext cx="1076163" cy="1076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15" y="1135215"/>
            <a:ext cx="1076163" cy="1076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531" y="1137820"/>
            <a:ext cx="1076163" cy="10761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938" y="3325240"/>
            <a:ext cx="2083185" cy="3367816"/>
          </a:xfrm>
          <a:prstGeom prst="rect">
            <a:avLst/>
          </a:prstGeom>
        </p:spPr>
      </p:pic>
      <p:pic>
        <p:nvPicPr>
          <p:cNvPr id="12" name="Picture 6" descr="https://media.discordapp.net/attachments/410866000519757824/457190344023343105/image.jpg?width=400&amp;height=30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0" y="1152983"/>
            <a:ext cx="2858389" cy="214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072" y="2206163"/>
            <a:ext cx="1076163" cy="10761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73" y="2216590"/>
            <a:ext cx="1076163" cy="1076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48" y="2220612"/>
            <a:ext cx="1076163" cy="10761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77" y="2220612"/>
            <a:ext cx="1076163" cy="10761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31" y="2206162"/>
            <a:ext cx="1076163" cy="10761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72" y="2216591"/>
            <a:ext cx="1076163" cy="10761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57" y="2216590"/>
            <a:ext cx="1076163" cy="10761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7" y="3325240"/>
            <a:ext cx="1893449" cy="3367816"/>
          </a:xfrm>
          <a:prstGeom prst="rect">
            <a:avLst/>
          </a:prstGeom>
        </p:spPr>
      </p:pic>
      <p:pic>
        <p:nvPicPr>
          <p:cNvPr id="1026" name="Picture 2" descr="https://cdn.discordapp.com/attachments/410866000519757824/456413110069100557/Brick_Button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600" y="4503364"/>
            <a:ext cx="2119188" cy="10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490" y="5757506"/>
            <a:ext cx="2113298" cy="9355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694" y="5190182"/>
            <a:ext cx="3479874" cy="1587040"/>
          </a:xfrm>
          <a:prstGeom prst="rect">
            <a:avLst/>
          </a:prstGeom>
        </p:spPr>
      </p:pic>
      <p:pic>
        <p:nvPicPr>
          <p:cNvPr id="1028" name="Picture 4" descr="https://cdn.discordapp.com/attachments/410866000519757824/455008175939125259/Title_Test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392" y="3325240"/>
            <a:ext cx="3775053" cy="16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ttps://media.discordapp.net/attachments/410866000519757824/457190371097575424/image.jpg?width=226&amp;height=301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2" t="24530" r="12629" b="45417"/>
          <a:stretch/>
        </p:blipFill>
        <p:spPr bwMode="auto">
          <a:xfrm>
            <a:off x="5595269" y="3316823"/>
            <a:ext cx="2017519" cy="118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9534696" y="4854635"/>
            <a:ext cx="8314" cy="4186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901478" y="1963516"/>
            <a:ext cx="8314" cy="4186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742653" y="1974766"/>
            <a:ext cx="8314" cy="4186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100420" y="1974766"/>
            <a:ext cx="8314" cy="4186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412904" y="1421476"/>
            <a:ext cx="377700" cy="130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845731" y="4696691"/>
            <a:ext cx="369906" cy="83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537576" y="4241229"/>
            <a:ext cx="8314" cy="4186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529262" y="5394258"/>
            <a:ext cx="8314" cy="4186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4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- Blitz</a:t>
            </a:r>
            <a:endParaRPr lang="en-US" dirty="0"/>
          </a:p>
        </p:txBody>
      </p:sp>
      <p:pic>
        <p:nvPicPr>
          <p:cNvPr id="4098" name="Picture 2" descr="https://cdn.discordapp.com/attachments/410866000519757824/470897523494617089/imag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20" y="1615856"/>
            <a:ext cx="2358936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.discordapp.com/attachments/410866000519757824/470935283261505540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58" y="1615969"/>
            <a:ext cx="2358873" cy="419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2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- Story</a:t>
            </a:r>
            <a:endParaRPr lang="en-US" dirty="0"/>
          </a:p>
        </p:txBody>
      </p:sp>
      <p:pic>
        <p:nvPicPr>
          <p:cNvPr id="4" name="Picture 4" descr="https://cdn.discordapp.com/attachments/410866000519757824/470932879128657931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853248"/>
            <a:ext cx="235893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media.discordapp.net/attachments/410866000519757824/470933105134534656/image.png?width=318&amp;height=56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84" y="1857660"/>
            <a:ext cx="2359025" cy="41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cdn.discordapp.com/attachments/410866000519757824/470935269625823252/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46" y="1860480"/>
            <a:ext cx="2354870" cy="418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9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- Shop</a:t>
            </a:r>
            <a:endParaRPr lang="en-US" dirty="0"/>
          </a:p>
        </p:txBody>
      </p:sp>
      <p:pic>
        <p:nvPicPr>
          <p:cNvPr id="5" name="Picture 2" descr="https://cdn.discordapp.com/attachments/410866000519757824/470933275892776962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853248"/>
            <a:ext cx="235893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.discordapp.com/attachments/410866000519757824/470933287519518720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67" y="1853248"/>
            <a:ext cx="235893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.discordapp.com/attachments/410866000519757824/470933297795694592/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823" y="1853248"/>
            <a:ext cx="235893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.discordapp.com/attachments/410866000519757824/470933307518091295/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179" y="1853248"/>
            <a:ext cx="235893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4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Management and Source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098"/>
            <a:ext cx="8946541" cy="4195481"/>
          </a:xfrm>
        </p:spPr>
        <p:txBody>
          <a:bodyPr/>
          <a:lstStyle/>
          <a:p>
            <a:r>
              <a:rPr lang="en-GB" dirty="0" err="1" smtClean="0"/>
              <a:t>KanBan</a:t>
            </a:r>
            <a:endParaRPr lang="en-GB" dirty="0" smtClean="0"/>
          </a:p>
          <a:p>
            <a:r>
              <a:rPr lang="en-GB" dirty="0" smtClean="0"/>
              <a:t>Trello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GitHub </a:t>
            </a:r>
            <a:r>
              <a:rPr lang="en-GB" dirty="0"/>
              <a:t>Repo</a:t>
            </a:r>
          </a:p>
          <a:p>
            <a:r>
              <a:rPr lang="en-GB" dirty="0"/>
              <a:t>GitHub </a:t>
            </a:r>
            <a:r>
              <a:rPr lang="en-GB" dirty="0" smtClean="0"/>
              <a:t>Client</a:t>
            </a:r>
          </a:p>
          <a:p>
            <a:r>
              <a:rPr lang="en-GB" dirty="0" err="1" smtClean="0"/>
              <a:t>SourceTree</a:t>
            </a:r>
            <a:endParaRPr lang="en-US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37" y="2053807"/>
            <a:ext cx="2515623" cy="2310266"/>
          </a:xfrm>
          <a:prstGeom prst="rect">
            <a:avLst/>
          </a:prstGeom>
        </p:spPr>
      </p:pic>
      <p:pic>
        <p:nvPicPr>
          <p:cNvPr id="2050" name="Picture 2" descr="https://media.discordapp.net/attachments/410866000519757824/470920085326921728/image.jpg?width=753&amp;height=56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542" y="2052098"/>
            <a:ext cx="3073352" cy="230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91" y="2052918"/>
            <a:ext cx="3073620" cy="2305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691" y="4483343"/>
            <a:ext cx="2117676" cy="2117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837" y="4483343"/>
            <a:ext cx="2143125" cy="2143125"/>
          </a:xfrm>
          <a:prstGeom prst="rect">
            <a:avLst/>
          </a:prstGeom>
        </p:spPr>
      </p:pic>
      <p:pic>
        <p:nvPicPr>
          <p:cNvPr id="2054" name="Picture 6" descr="https://media.discordapp.net/attachments/410866000519757824/470930536139849728/git.png?width=960&amp;height=48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95" y="4483343"/>
            <a:ext cx="4183064" cy="21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2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Analytics and 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Mixed Story Progression</a:t>
            </a:r>
          </a:p>
          <a:p>
            <a:r>
              <a:rPr lang="en-GB" dirty="0" smtClean="0"/>
              <a:t>Players utilising the shop</a:t>
            </a:r>
            <a:endParaRPr lang="en-GB" dirty="0"/>
          </a:p>
          <a:p>
            <a:r>
              <a:rPr lang="en-GB" dirty="0" smtClean="0"/>
              <a:t>Scramble most popular</a:t>
            </a:r>
          </a:p>
          <a:p>
            <a:r>
              <a:rPr lang="en-GB" dirty="0" smtClean="0"/>
              <a:t>Store Usage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945366"/>
              </p:ext>
            </p:extLst>
          </p:nvPr>
        </p:nvGraphicFramePr>
        <p:xfrm>
          <a:off x="5941504" y="2664506"/>
          <a:ext cx="4754879" cy="1670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547395"/>
              </p:ext>
            </p:extLst>
          </p:nvPr>
        </p:nvGraphicFramePr>
        <p:xfrm>
          <a:off x="5915376" y="4410264"/>
          <a:ext cx="4920262" cy="2037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6331182"/>
              </p:ext>
            </p:extLst>
          </p:nvPr>
        </p:nvGraphicFramePr>
        <p:xfrm>
          <a:off x="776472" y="38426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951331"/>
              </p:ext>
            </p:extLst>
          </p:nvPr>
        </p:nvGraphicFramePr>
        <p:xfrm>
          <a:off x="5860867" y="1190314"/>
          <a:ext cx="5042264" cy="1571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36271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1218</TotalTime>
  <Words>194</Words>
  <Application>Microsoft Office PowerPoint</Application>
  <PresentationFormat>Widescreen</PresentationFormat>
  <Paragraphs>94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Element Fusion</vt:lpstr>
      <vt:lpstr>Initial Project Proposal</vt:lpstr>
      <vt:lpstr>Research</vt:lpstr>
      <vt:lpstr>Art Development</vt:lpstr>
      <vt:lpstr>Features - Blitz</vt:lpstr>
      <vt:lpstr>Features - Story</vt:lpstr>
      <vt:lpstr>Features - Shop</vt:lpstr>
      <vt:lpstr>Project Management and Source Control</vt:lpstr>
      <vt:lpstr>Analytics and Testing</vt:lpstr>
      <vt:lpstr>Marketing</vt:lpstr>
      <vt:lpstr>Social Media</vt:lpstr>
      <vt:lpstr>References</vt:lpstr>
      <vt:lpstr>Any Questions?</vt:lpstr>
    </vt:vector>
  </TitlesOfParts>
  <Company>University of Bolton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 Fusion</dc:title>
  <dc:creator>Sweeney, Michael</dc:creator>
  <cp:lastModifiedBy>Collinge, Jamie</cp:lastModifiedBy>
  <cp:revision>62</cp:revision>
  <dcterms:created xsi:type="dcterms:W3CDTF">2018-06-14T08:46:06Z</dcterms:created>
  <dcterms:modified xsi:type="dcterms:W3CDTF">2018-07-23T15:51:33Z</dcterms:modified>
</cp:coreProperties>
</file>